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8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99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300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7813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421100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362666"/>
            <a:ext cx="7136667" cy="203194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5292001"/>
            <a:ext cx="7136667" cy="203194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400"/>
            </a:lvl1pPr>
            <a:lvl2pPr lvl="1" algn="ctr" rtl="0">
              <a:spcBef>
                <a:spcPts val="0"/>
              </a:spcBef>
              <a:buSzPct val="100000"/>
              <a:defRPr sz="5400"/>
            </a:lvl2pPr>
            <a:lvl3pPr lvl="2" algn="ctr" rtl="0">
              <a:spcBef>
                <a:spcPts val="0"/>
              </a:spcBef>
              <a:buSzPct val="100000"/>
              <a:defRPr sz="5400"/>
            </a:lvl3pPr>
            <a:lvl4pPr lvl="3" algn="ctr" rtl="0">
              <a:spcBef>
                <a:spcPts val="0"/>
              </a:spcBef>
              <a:buSzPct val="100000"/>
              <a:defRPr sz="5400"/>
            </a:lvl4pPr>
            <a:lvl5pPr lvl="4" algn="ctr" rtl="0">
              <a:spcBef>
                <a:spcPts val="0"/>
              </a:spcBef>
              <a:buSzPct val="100000"/>
              <a:defRPr sz="5400"/>
            </a:lvl5pPr>
            <a:lvl6pPr lvl="5" algn="ctr" rtl="0">
              <a:spcBef>
                <a:spcPts val="0"/>
              </a:spcBef>
              <a:buSzPct val="100000"/>
              <a:defRPr sz="5400"/>
            </a:lvl6pPr>
            <a:lvl7pPr lvl="6" algn="ctr" rtl="0">
              <a:spcBef>
                <a:spcPts val="0"/>
              </a:spcBef>
              <a:buSzPct val="100000"/>
              <a:defRPr sz="5400"/>
            </a:lvl7pPr>
            <a:lvl8pPr lvl="7" algn="ctr" rtl="0">
              <a:spcBef>
                <a:spcPts val="0"/>
              </a:spcBef>
              <a:buSzPct val="100000"/>
              <a:defRPr sz="5400"/>
            </a:lvl8pPr>
            <a:lvl9pPr lvl="8" algn="ctr" rtl="0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1275" y="6250864"/>
            <a:ext cx="2249872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92968" y="226814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  <p:pic>
        <p:nvPicPr>
          <p:cNvPr id="26" name="Shape 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1275" y="6250864"/>
            <a:ext cx="2249872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32" name="Shape 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1275" y="6250864"/>
            <a:ext cx="2249872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5640966"/>
            <a:ext cx="5998800" cy="798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86350" y="1073450"/>
            <a:ext cx="8571300" cy="1256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/>
              <a:t>Ruby</a:t>
            </a:r>
          </a:p>
        </p:txBody>
      </p:sp>
      <p:pic>
        <p:nvPicPr>
          <p:cNvPr id="72" name="Shape 72" descr="1000px-Ruby_logo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550" y="3507075"/>
            <a:ext cx="3120900" cy="31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Ruby the library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Ruby the gems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Ruby the community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396"/>
            <a:ext cx="9144000" cy="51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5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11700" y="203657"/>
            <a:ext cx="8520600" cy="653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solidFill>
                  <a:srgbClr val="666666"/>
                </a:solidFill>
                <a:highlight>
                  <a:srgbClr val="FFFFFF"/>
                </a:highlight>
              </a:rPr>
              <a:t>Yukihiro Matsumoto</a:t>
            </a:r>
          </a:p>
        </p:txBody>
      </p:sp>
      <p:pic>
        <p:nvPicPr>
          <p:cNvPr id="142" name="Shape 142" descr="matz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475" y="912000"/>
            <a:ext cx="5219048" cy="374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311700" y="4904125"/>
            <a:ext cx="8520600" cy="117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“Ruby is simple in appearance, but is very complex inside, just like our human body” - Yukihiro Matsumoto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Ruby versions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300000"/>
              </a:lnSpc>
              <a:spcBef>
                <a:spcPts val="0"/>
              </a:spcBef>
              <a:buSzPct val="100000"/>
            </a:pPr>
            <a:r>
              <a:rPr lang="en" sz="2400"/>
              <a:t>Ruby MRI</a:t>
            </a:r>
          </a:p>
          <a:p>
            <a:pPr marL="457200" lvl="0" indent="-381000" rtl="0">
              <a:lnSpc>
                <a:spcPct val="300000"/>
              </a:lnSpc>
              <a:spcBef>
                <a:spcPts val="0"/>
              </a:spcBef>
              <a:buSzPct val="100000"/>
            </a:pPr>
            <a:r>
              <a:rPr lang="en" sz="2400"/>
              <a:t>JRuby</a:t>
            </a:r>
          </a:p>
          <a:p>
            <a:pPr marL="457200" lvl="0" indent="-381000" rtl="0">
              <a:lnSpc>
                <a:spcPct val="300000"/>
              </a:lnSpc>
              <a:spcBef>
                <a:spcPts val="0"/>
              </a:spcBef>
              <a:buSzPct val="100000"/>
            </a:pPr>
            <a:r>
              <a:rPr lang="en" sz="2400"/>
              <a:t>goruby</a:t>
            </a:r>
          </a:p>
          <a:p>
            <a:pPr marL="457200" lvl="0" indent="-381000">
              <a:lnSpc>
                <a:spcPct val="300000"/>
              </a:lnSpc>
              <a:spcBef>
                <a:spcPts val="0"/>
              </a:spcBef>
              <a:buSzPct val="100000"/>
            </a:pPr>
            <a:r>
              <a:rPr lang="en" sz="2400"/>
              <a:t>Rubinius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Basic features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11700" y="1688425"/>
            <a:ext cx="4204200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300000"/>
              </a:lnSpc>
              <a:spcBef>
                <a:spcPts val="0"/>
              </a:spcBef>
            </a:pPr>
            <a:r>
              <a:rPr lang="en"/>
              <a:t>Classes, Inheritance</a:t>
            </a:r>
          </a:p>
          <a:p>
            <a:pPr marL="457200" lvl="0" indent="-228600">
              <a:lnSpc>
                <a:spcPct val="300000"/>
              </a:lnSpc>
              <a:spcBef>
                <a:spcPts val="0"/>
              </a:spcBef>
            </a:pPr>
            <a:r>
              <a:rPr lang="en"/>
              <a:t>Threads</a:t>
            </a:r>
          </a:p>
          <a:p>
            <a:pPr marL="457200" lvl="0" indent="-228600">
              <a:lnSpc>
                <a:spcPct val="300000"/>
              </a:lnSpc>
              <a:spcBef>
                <a:spcPts val="0"/>
              </a:spcBef>
            </a:pPr>
            <a:r>
              <a:rPr lang="en"/>
              <a:t>Cross Platform</a:t>
            </a:r>
          </a:p>
          <a:p>
            <a:pPr marL="457200" lvl="0" indent="-228600">
              <a:lnSpc>
                <a:spcPct val="300000"/>
              </a:lnSpc>
              <a:spcBef>
                <a:spcPts val="0"/>
              </a:spcBef>
            </a:pPr>
            <a:r>
              <a:rPr lang="en"/>
              <a:t>Garbage Collection</a:t>
            </a:r>
          </a:p>
          <a:p>
            <a:pPr marL="457200" lvl="0" indent="-228600">
              <a:lnSpc>
                <a:spcPct val="300000"/>
              </a:lnSpc>
              <a:spcBef>
                <a:spcPts val="0"/>
              </a:spcBef>
            </a:pPr>
            <a:r>
              <a:rPr lang="en"/>
              <a:t>Exception Handling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785925" y="1688425"/>
            <a:ext cx="4204200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300000"/>
              </a:lnSpc>
              <a:spcBef>
                <a:spcPts val="0"/>
              </a:spcBef>
            </a:pPr>
            <a:r>
              <a:rPr lang="en"/>
              <a:t>Object Oriented </a:t>
            </a:r>
          </a:p>
          <a:p>
            <a:pPr marL="457200" lvl="0" indent="-228600" rtl="0">
              <a:lnSpc>
                <a:spcPct val="300000"/>
              </a:lnSpc>
              <a:spcBef>
                <a:spcPts val="0"/>
              </a:spcBef>
            </a:pPr>
            <a:r>
              <a:rPr lang="en"/>
              <a:t>Regular Expressions </a:t>
            </a:r>
          </a:p>
          <a:p>
            <a:pPr marL="457200" lvl="0" indent="-228600" rtl="0">
              <a:lnSpc>
                <a:spcPct val="300000"/>
              </a:lnSpc>
              <a:spcBef>
                <a:spcPts val="0"/>
              </a:spcBef>
            </a:pPr>
            <a:r>
              <a:rPr lang="en"/>
              <a:t>Variables are not typed </a:t>
            </a:r>
          </a:p>
          <a:p>
            <a:pPr marL="457200" lvl="0" indent="-228600" rtl="0">
              <a:lnSpc>
                <a:spcPct val="300000"/>
              </a:lnSpc>
              <a:spcBef>
                <a:spcPts val="0"/>
              </a:spcBef>
            </a:pPr>
            <a:r>
              <a:rPr lang="en"/>
              <a:t>Powerful string operations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Awesome Ruby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It’s beautiful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It’s beautiful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puts “Hello World”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It’s beautiful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2676752"/>
            <a:ext cx="8520600" cy="1504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a = 5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b = “HI”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/>
        </p:nvSpPr>
        <p:spPr>
          <a:xfrm>
            <a:off x="3865675" y="1352450"/>
            <a:ext cx="5124600" cy="11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78" name="Shape 78"/>
          <p:cNvSpPr txBox="1"/>
          <p:nvPr/>
        </p:nvSpPr>
        <p:spPr>
          <a:xfrm>
            <a:off x="7431308" y="5968550"/>
            <a:ext cx="13716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dilumn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259" y="5983374"/>
            <a:ext cx="601548" cy="48905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529650" y="5977912"/>
            <a:ext cx="13716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dilumn_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4719225" y="2878346"/>
            <a:ext cx="4058700" cy="11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Senior Software Engineer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99x Technology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DilumN@99x.lk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843175" y="1802154"/>
            <a:ext cx="4045200" cy="94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Dilum Navanjana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158" y="5831500"/>
            <a:ext cx="811549" cy="81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638" y="3944401"/>
            <a:ext cx="2249872" cy="4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 descr="DilumNavanjana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587" y="941725"/>
            <a:ext cx="3560874" cy="3864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Awesome Ruby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Everything is an object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Everything is an object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11700" y="2676752"/>
            <a:ext cx="8520600" cy="1504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a = 5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a.class //Fixnum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Everything is an object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3046351"/>
            <a:ext cx="8520600" cy="76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5.times { puts "Hello" 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Awesome Ruby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Duck Typing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4121497"/>
            <a:ext cx="8520600" cy="84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If an object walks like a duck and talks like a duck, then the Ruby interpreter is happy to treat it as if it were a duck.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Awesome Ruby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open classes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396"/>
            <a:ext cx="9144000" cy="51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33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11712" y="114591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Awesome Ruby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311725" y="105780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gems</a:t>
            </a:r>
          </a:p>
        </p:txBody>
      </p:sp>
      <p:pic>
        <p:nvPicPr>
          <p:cNvPr id="212" name="Shape 212" descr="rubygem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874" y="1763273"/>
            <a:ext cx="4076252" cy="46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593373"/>
            <a:ext cx="8520600" cy="765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gems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You can create your own gem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11700" y="4030932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bundle gem GEMNAME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3046348"/>
            <a:ext cx="8520600" cy="765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11700" y="2414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Part II</a:t>
            </a:r>
          </a:p>
        </p:txBody>
      </p:sp>
      <p:pic>
        <p:nvPicPr>
          <p:cNvPr id="230" name="Shape 230" descr="open-source-software-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4666"/>
            <a:ext cx="8839201" cy="4488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 descr="1000px-Ruby_logo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25" y="147575"/>
            <a:ext cx="3120900" cy="3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 descr="open-source-software-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875" y="3674849"/>
            <a:ext cx="4903726" cy="249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hello-worl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2711"/>
            <a:ext cx="9144001" cy="123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 descr="Screen Shot 2016-06-05 at 8.07.1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75" y="194074"/>
            <a:ext cx="8474848" cy="5796948"/>
          </a:xfrm>
          <a:prstGeom prst="rect">
            <a:avLst/>
          </a:prstGeom>
          <a:noFill/>
          <a:ln w="9525" cap="flat" cmpd="sng">
            <a:solidFill>
              <a:srgbClr val="53585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 descr="Screen Shot 2016-06-05 at 8.09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5" y="128225"/>
            <a:ext cx="8256626" cy="6018098"/>
          </a:xfrm>
          <a:prstGeom prst="rect">
            <a:avLst/>
          </a:prstGeom>
          <a:noFill/>
          <a:ln w="9525" cap="flat" cmpd="sng">
            <a:solidFill>
              <a:srgbClr val="53585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892950" y="109249"/>
            <a:ext cx="7358100" cy="1534199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What if we didn’t have Open Source</a:t>
            </a:r>
          </a:p>
        </p:txBody>
      </p:sp>
      <p:pic>
        <p:nvPicPr>
          <p:cNvPr id="251" name="Shape 251" descr="technology-open_source_technology-wheel-invention-inventor-inventing-mdbn389_lo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037" y="1831250"/>
            <a:ext cx="5439925" cy="42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892950" y="109249"/>
            <a:ext cx="7358100" cy="1534199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>
            <a:noAutofit/>
          </a:bodyPr>
          <a:lstStyle/>
          <a:p>
            <a:pPr marL="457200" lvl="0" indent="-457200" algn="ctr" rtl="0">
              <a:spcBef>
                <a:spcPts val="0"/>
              </a:spcBef>
              <a:buClr>
                <a:srgbClr val="666666"/>
              </a:buClr>
              <a:buSzPct val="100000"/>
              <a:buFont typeface="Open Sans"/>
              <a:buAutoNum type="arabicPeriod"/>
            </a:pPr>
            <a:r>
              <a:rPr lang="en" sz="3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Use Open Source Software</a:t>
            </a:r>
          </a:p>
        </p:txBody>
      </p:sp>
      <p:pic>
        <p:nvPicPr>
          <p:cNvPr id="257" name="Shape 257" descr="wordle_from_open_source_book-4f737c9-intr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11" y="1474175"/>
            <a:ext cx="7906974" cy="46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892950" y="109249"/>
            <a:ext cx="7358100" cy="1534199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2. Report bugs if you find while using</a:t>
            </a:r>
          </a:p>
        </p:txBody>
      </p:sp>
      <p:pic>
        <p:nvPicPr>
          <p:cNvPr id="263" name="Shape 263" descr="Screen Shot 2016-06-05 at 9.11.4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986" y="1519249"/>
            <a:ext cx="6246027" cy="4515424"/>
          </a:xfrm>
          <a:prstGeom prst="rect">
            <a:avLst/>
          </a:prstGeom>
          <a:noFill/>
          <a:ln w="9525" cap="flat" cmpd="sng">
            <a:solidFill>
              <a:srgbClr val="53585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892950" y="109249"/>
            <a:ext cx="7358100" cy="1534199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3. Start with small patches to gain confidence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946775" y="1893525"/>
            <a:ext cx="7804800" cy="5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666666"/>
              </a:buClr>
              <a:buSzPct val="100000"/>
              <a:buFont typeface="Open Sans"/>
              <a:buAutoNum type="arabicPeriod"/>
            </a:pPr>
            <a:r>
              <a:rPr lang="en" sz="24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Fork the repository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50" y="2479450"/>
            <a:ext cx="75057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250" y="4366425"/>
            <a:ext cx="37338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6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396"/>
            <a:ext cx="9144000" cy="51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15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892950" y="109249"/>
            <a:ext cx="7358100" cy="1534199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4. Participate in the mailing list / bug reporter to answer questions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5110"/>
            <a:ext cx="9144001" cy="391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892950" y="109249"/>
            <a:ext cx="7358100" cy="8484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5. Make larger patches</a:t>
            </a:r>
          </a:p>
        </p:txBody>
      </p:sp>
      <p:pic>
        <p:nvPicPr>
          <p:cNvPr id="283" name="Shape 283" descr="Screen Shot 2016-06-05 at 9.11.4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824" y="1035174"/>
            <a:ext cx="7130351" cy="5154725"/>
          </a:xfrm>
          <a:prstGeom prst="rect">
            <a:avLst/>
          </a:prstGeom>
          <a:noFill/>
          <a:ln w="9525" cap="flat" cmpd="sng">
            <a:solidFill>
              <a:srgbClr val="53585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There are numerous programming languages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892950" y="109249"/>
            <a:ext cx="7358100" cy="8484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Money matters</a:t>
            </a:r>
          </a:p>
        </p:txBody>
      </p:sp>
      <p:pic>
        <p:nvPicPr>
          <p:cNvPr id="289" name="Shape 289" descr="d1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00" y="1151625"/>
            <a:ext cx="8521200" cy="50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/>
        </p:nvSpPr>
        <p:spPr>
          <a:xfrm>
            <a:off x="892950" y="109249"/>
            <a:ext cx="7358100" cy="8484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Benefits of become an Open Source Contributor</a:t>
            </a:r>
          </a:p>
        </p:txBody>
      </p:sp>
      <p:pic>
        <p:nvPicPr>
          <p:cNvPr id="295" name="Shape 295" descr="81f1eb870a42bc36ae7d3c9422b0bb02b10e18e9a385107642419ca4c85bfe7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500" y="1131891"/>
            <a:ext cx="6009000" cy="47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892950" y="109249"/>
            <a:ext cx="7358100" cy="8484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Google Summer of Code</a:t>
            </a:r>
          </a:p>
        </p:txBody>
      </p:sp>
      <p:pic>
        <p:nvPicPr>
          <p:cNvPr id="301" name="Shape 301" descr="vertical-GSoC-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100" y="1418875"/>
            <a:ext cx="4789800" cy="47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 descr="6191877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875" y="0"/>
            <a:ext cx="6094575" cy="60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 descr="keep-calm-presentation-is-over-any-questio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900" y="90575"/>
            <a:ext cx="5208199" cy="60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311700" y="2787603"/>
            <a:ext cx="8520600" cy="128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/>
              <a:t>Thank you….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259" y="5983374"/>
            <a:ext cx="601548" cy="489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529650" y="5977912"/>
            <a:ext cx="13716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dilumn_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But what we love most is..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2982597"/>
            <a:ext cx="8520600" cy="892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rgbClr val="CC4125"/>
                </a:solidFill>
              </a:rPr>
              <a:t>Ruby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But what is Ruby?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Ruby the syntax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3102157"/>
            <a:ext cx="8520600" cy="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Ruby the philosophy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Macintosh PowerPoint</Application>
  <PresentationFormat>On-screen Show (4:3)</PresentationFormat>
  <Paragraphs>71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PT Sans Narrow</vt:lpstr>
      <vt:lpstr>Helvetica Neue</vt:lpstr>
      <vt:lpstr>Open Sans</vt:lpstr>
      <vt:lpstr>tropic</vt:lpstr>
      <vt:lpstr>Ruby</vt:lpstr>
      <vt:lpstr>Dilum Navanjana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Ruby versions</vt:lpstr>
      <vt:lpstr>Basic features</vt:lpstr>
      <vt:lpstr>Awesome Ruby</vt:lpstr>
      <vt:lpstr>It’s beautiful</vt:lpstr>
      <vt:lpstr>It’s beautiful</vt:lpstr>
      <vt:lpstr>Awesome Ruby</vt:lpstr>
      <vt:lpstr>Everything is an object</vt:lpstr>
      <vt:lpstr>Everything is an object</vt:lpstr>
      <vt:lpstr>Awesome Ruby</vt:lpstr>
      <vt:lpstr>Awesome Ruby</vt:lpstr>
      <vt:lpstr>PowerPoint Presentation</vt:lpstr>
      <vt:lpstr>Awesome Ruby</vt:lpstr>
      <vt:lpstr>gems</vt:lpstr>
      <vt:lpstr>Demo</vt:lpstr>
      <vt:lpstr>Part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</dc:title>
  <cp:lastModifiedBy>sdfasf asfadsf</cp:lastModifiedBy>
  <cp:revision>1</cp:revision>
  <dcterms:modified xsi:type="dcterms:W3CDTF">2017-03-30T16:48:00Z</dcterms:modified>
</cp:coreProperties>
</file>